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9" r:id="rId12"/>
    <p:sldId id="266" r:id="rId13"/>
    <p:sldId id="267" r:id="rId14"/>
    <p:sldId id="268" r:id="rId15"/>
    <p:sldId id="271" r:id="rId16"/>
    <p:sldId id="270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84098"/>
  </p:normalViewPr>
  <p:slideViewPr>
    <p:cSldViewPr snapToGrid="0" snapToObjects="1">
      <p:cViewPr>
        <p:scale>
          <a:sx n="100" d="100"/>
          <a:sy n="100" d="100"/>
        </p:scale>
        <p:origin x="-25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C22D17-1E64-844B-A1DA-B7B1A3E9A231}" type="doc">
      <dgm:prSet loTypeId="urn:microsoft.com/office/officeart/2005/8/layout/process1" loCatId="" qsTypeId="urn:microsoft.com/office/officeart/2005/8/quickstyle/simple4" qsCatId="simple" csTypeId="urn:microsoft.com/office/officeart/2005/8/colors/accent1_2" csCatId="accent1" phldr="1"/>
      <dgm:spPr/>
    </dgm:pt>
    <dgm:pt modelId="{38559697-36A6-7C4C-81D0-37A345912D18}">
      <dgm:prSet phldrT="[Text]" custT="1"/>
      <dgm:spPr/>
      <dgm:t>
        <a:bodyPr/>
        <a:lstStyle/>
        <a:p>
          <a:r>
            <a:rPr lang="en-US" sz="2000" dirty="0" smtClean="0"/>
            <a:t>Phase 1</a:t>
          </a:r>
        </a:p>
        <a:p>
          <a:r>
            <a:rPr lang="en-US" sz="2000" dirty="0" smtClean="0"/>
            <a:t>Data Research</a:t>
          </a:r>
          <a:endParaRPr lang="en-US" sz="2000" dirty="0"/>
        </a:p>
      </dgm:t>
    </dgm:pt>
    <dgm:pt modelId="{F956C27D-3024-8B40-954A-3258A231C69E}" type="parTrans" cxnId="{30863DDB-9E30-844F-BD5F-F90B8A2DDD1E}">
      <dgm:prSet/>
      <dgm:spPr/>
      <dgm:t>
        <a:bodyPr/>
        <a:lstStyle/>
        <a:p>
          <a:endParaRPr lang="en-US"/>
        </a:p>
      </dgm:t>
    </dgm:pt>
    <dgm:pt modelId="{546890C5-2B38-D344-A3DA-A008C2CB3A85}" type="sibTrans" cxnId="{30863DDB-9E30-844F-BD5F-F90B8A2DDD1E}">
      <dgm:prSet/>
      <dgm:spPr/>
      <dgm:t>
        <a:bodyPr/>
        <a:lstStyle/>
        <a:p>
          <a:endParaRPr lang="en-US"/>
        </a:p>
      </dgm:t>
    </dgm:pt>
    <dgm:pt modelId="{CDAECB0A-6212-3645-8AF0-8071EA3CDE53}">
      <dgm:prSet phldrT="[Text]"/>
      <dgm:spPr/>
      <dgm:t>
        <a:bodyPr/>
        <a:lstStyle/>
        <a:p>
          <a:r>
            <a:rPr lang="en-US" dirty="0" smtClean="0"/>
            <a:t>Phase 2</a:t>
          </a:r>
        </a:p>
        <a:p>
          <a:r>
            <a:rPr lang="en-US" dirty="0" smtClean="0"/>
            <a:t>Data Handling</a:t>
          </a:r>
          <a:endParaRPr lang="en-US" dirty="0"/>
        </a:p>
      </dgm:t>
    </dgm:pt>
    <dgm:pt modelId="{9F5B7979-D1A7-6C46-98D2-9689E782A9FF}" type="parTrans" cxnId="{2D436E7E-C81F-904B-B7F3-11E9D9923A82}">
      <dgm:prSet/>
      <dgm:spPr/>
      <dgm:t>
        <a:bodyPr/>
        <a:lstStyle/>
        <a:p>
          <a:endParaRPr lang="en-US"/>
        </a:p>
      </dgm:t>
    </dgm:pt>
    <dgm:pt modelId="{0C9DD1F8-4A41-1249-9B61-9518E6CD50B2}" type="sibTrans" cxnId="{2D436E7E-C81F-904B-B7F3-11E9D9923A82}">
      <dgm:prSet/>
      <dgm:spPr/>
      <dgm:t>
        <a:bodyPr/>
        <a:lstStyle/>
        <a:p>
          <a:endParaRPr lang="en-US"/>
        </a:p>
      </dgm:t>
    </dgm:pt>
    <dgm:pt modelId="{32E218AC-3D8F-F845-A879-ABF1CF46BDCC}">
      <dgm:prSet phldrT="[Text]"/>
      <dgm:spPr/>
      <dgm:t>
        <a:bodyPr/>
        <a:lstStyle/>
        <a:p>
          <a:r>
            <a:rPr lang="en-US" dirty="0" smtClean="0"/>
            <a:t>Phase 3</a:t>
          </a:r>
        </a:p>
        <a:p>
          <a:r>
            <a:rPr lang="en-US" dirty="0" smtClean="0"/>
            <a:t> Data Extraction</a:t>
          </a:r>
          <a:endParaRPr lang="en-US" dirty="0"/>
        </a:p>
      </dgm:t>
    </dgm:pt>
    <dgm:pt modelId="{A48311E6-59A2-2446-9B61-3550460ACE5C}" type="parTrans" cxnId="{3590BD73-CD85-274C-B967-C7FE49EA2DFD}">
      <dgm:prSet/>
      <dgm:spPr/>
      <dgm:t>
        <a:bodyPr/>
        <a:lstStyle/>
        <a:p>
          <a:endParaRPr lang="en-US"/>
        </a:p>
      </dgm:t>
    </dgm:pt>
    <dgm:pt modelId="{4F81D0CA-38CB-824D-8896-7EF3F8CF740B}" type="sibTrans" cxnId="{3590BD73-CD85-274C-B967-C7FE49EA2DFD}">
      <dgm:prSet/>
      <dgm:spPr/>
      <dgm:t>
        <a:bodyPr/>
        <a:lstStyle/>
        <a:p>
          <a:endParaRPr lang="en-US"/>
        </a:p>
      </dgm:t>
    </dgm:pt>
    <dgm:pt modelId="{A2695F68-4C43-654A-BE25-34C227AFE97F}">
      <dgm:prSet phldrT="[Text]"/>
      <dgm:spPr/>
      <dgm:t>
        <a:bodyPr/>
        <a:lstStyle/>
        <a:p>
          <a:r>
            <a:rPr lang="en-US" dirty="0" smtClean="0"/>
            <a:t>Phase 4 </a:t>
          </a:r>
        </a:p>
        <a:p>
          <a:r>
            <a:rPr lang="en-US" dirty="0" smtClean="0"/>
            <a:t>Structure Database</a:t>
          </a:r>
          <a:endParaRPr lang="en-US" dirty="0"/>
        </a:p>
      </dgm:t>
    </dgm:pt>
    <dgm:pt modelId="{8A8DB0BD-CCEF-924A-85D2-9AB69592CBEB}" type="parTrans" cxnId="{2F10E354-9EE9-1346-83AD-F609061811F2}">
      <dgm:prSet/>
      <dgm:spPr/>
      <dgm:t>
        <a:bodyPr/>
        <a:lstStyle/>
        <a:p>
          <a:endParaRPr lang="en-US"/>
        </a:p>
      </dgm:t>
    </dgm:pt>
    <dgm:pt modelId="{456202E4-C9B5-A84C-A59E-4A5FEFC92CD6}" type="sibTrans" cxnId="{2F10E354-9EE9-1346-83AD-F609061811F2}">
      <dgm:prSet/>
      <dgm:spPr/>
      <dgm:t>
        <a:bodyPr/>
        <a:lstStyle/>
        <a:p>
          <a:endParaRPr lang="en-US"/>
        </a:p>
      </dgm:t>
    </dgm:pt>
    <dgm:pt modelId="{91F521D1-936E-FE42-B8EC-E640565A844A}" type="pres">
      <dgm:prSet presAssocID="{F9C22D17-1E64-844B-A1DA-B7B1A3E9A231}" presName="Name0" presStyleCnt="0">
        <dgm:presLayoutVars>
          <dgm:dir/>
          <dgm:resizeHandles val="exact"/>
        </dgm:presLayoutVars>
      </dgm:prSet>
      <dgm:spPr/>
    </dgm:pt>
    <dgm:pt modelId="{671FE6C2-F318-1446-A4ED-8DDA09C39DBF}" type="pres">
      <dgm:prSet presAssocID="{38559697-36A6-7C4C-81D0-37A345912D18}" presName="node" presStyleLbl="node1" presStyleIdx="0" presStyleCnt="4" custLinFactY="-12161" custLinFactNeighborX="-18348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2DF6F2-7F0C-F24C-B64D-68839819D2DD}" type="pres">
      <dgm:prSet presAssocID="{546890C5-2B38-D344-A3DA-A008C2CB3A85}" presName="sibTrans" presStyleLbl="sibTrans2D1" presStyleIdx="0" presStyleCnt="3"/>
      <dgm:spPr/>
    </dgm:pt>
    <dgm:pt modelId="{B05769E2-2A96-1544-AE34-06487DF64627}" type="pres">
      <dgm:prSet presAssocID="{546890C5-2B38-D344-A3DA-A008C2CB3A85}" presName="connectorText" presStyleLbl="sibTrans2D1" presStyleIdx="0" presStyleCnt="3"/>
      <dgm:spPr/>
    </dgm:pt>
    <dgm:pt modelId="{0B053D96-79EA-4E44-97A3-50833C2A2059}" type="pres">
      <dgm:prSet presAssocID="{CDAECB0A-6212-3645-8AF0-8071EA3CDE53}" presName="node" presStyleLbl="node1" presStyleIdx="1" presStyleCnt="4" custLinFactY="-14711" custLinFactNeighborX="-13383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B9529F-947B-1543-9999-4A63FD31B4A7}" type="pres">
      <dgm:prSet presAssocID="{0C9DD1F8-4A41-1249-9B61-9518E6CD50B2}" presName="sibTrans" presStyleLbl="sibTrans2D1" presStyleIdx="1" presStyleCnt="3"/>
      <dgm:spPr/>
    </dgm:pt>
    <dgm:pt modelId="{41FB8BCE-6E53-974E-A827-0A8CFAC1E9DF}" type="pres">
      <dgm:prSet presAssocID="{0C9DD1F8-4A41-1249-9B61-9518E6CD50B2}" presName="connectorText" presStyleLbl="sibTrans2D1" presStyleIdx="1" presStyleCnt="3"/>
      <dgm:spPr/>
    </dgm:pt>
    <dgm:pt modelId="{B8E884E7-59B0-644B-9016-BBFACE698E7D}" type="pres">
      <dgm:prSet presAssocID="{32E218AC-3D8F-F845-A879-ABF1CF46BDCC}" presName="node" presStyleLbl="node1" presStyleIdx="2" presStyleCnt="4" custLinFactY="-14711" custLinFactNeighborX="-5736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171635-43D9-4545-A0F3-28DCF6F275F1}" type="pres">
      <dgm:prSet presAssocID="{4F81D0CA-38CB-824D-8896-7EF3F8CF740B}" presName="sibTrans" presStyleLbl="sibTrans2D1" presStyleIdx="2" presStyleCnt="3"/>
      <dgm:spPr/>
    </dgm:pt>
    <dgm:pt modelId="{A46C5E1B-FD8A-454C-A5DC-DE115DFCEE65}" type="pres">
      <dgm:prSet presAssocID="{4F81D0CA-38CB-824D-8896-7EF3F8CF740B}" presName="connectorText" presStyleLbl="sibTrans2D1" presStyleIdx="2" presStyleCnt="3"/>
      <dgm:spPr/>
    </dgm:pt>
    <dgm:pt modelId="{4F603F4C-1955-9040-B480-34E1B0F313A7}" type="pres">
      <dgm:prSet presAssocID="{A2695F68-4C43-654A-BE25-34C227AFE97F}" presName="node" presStyleLbl="node1" presStyleIdx="3" presStyleCnt="4" custLinFactY="-14711" custLinFactNeighborX="-5736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79C1723-B058-7040-9FE9-7B67B74F82F8}" type="presOf" srcId="{32E218AC-3D8F-F845-A879-ABF1CF46BDCC}" destId="{B8E884E7-59B0-644B-9016-BBFACE698E7D}" srcOrd="0" destOrd="0" presId="urn:microsoft.com/office/officeart/2005/8/layout/process1"/>
    <dgm:cxn modelId="{64BC005F-5CBE-E044-A444-F4ACAF7C7824}" type="presOf" srcId="{F9C22D17-1E64-844B-A1DA-B7B1A3E9A231}" destId="{91F521D1-936E-FE42-B8EC-E640565A844A}" srcOrd="0" destOrd="0" presId="urn:microsoft.com/office/officeart/2005/8/layout/process1"/>
    <dgm:cxn modelId="{15C4449E-3448-B14D-8D35-B27711BFBC9F}" type="presOf" srcId="{546890C5-2B38-D344-A3DA-A008C2CB3A85}" destId="{B05769E2-2A96-1544-AE34-06487DF64627}" srcOrd="1" destOrd="0" presId="urn:microsoft.com/office/officeart/2005/8/layout/process1"/>
    <dgm:cxn modelId="{2740ACE5-4E19-D742-98F7-6B32B77724D3}" type="presOf" srcId="{546890C5-2B38-D344-A3DA-A008C2CB3A85}" destId="{F92DF6F2-7F0C-F24C-B64D-68839819D2DD}" srcOrd="0" destOrd="0" presId="urn:microsoft.com/office/officeart/2005/8/layout/process1"/>
    <dgm:cxn modelId="{3590BD73-CD85-274C-B967-C7FE49EA2DFD}" srcId="{F9C22D17-1E64-844B-A1DA-B7B1A3E9A231}" destId="{32E218AC-3D8F-F845-A879-ABF1CF46BDCC}" srcOrd="2" destOrd="0" parTransId="{A48311E6-59A2-2446-9B61-3550460ACE5C}" sibTransId="{4F81D0CA-38CB-824D-8896-7EF3F8CF740B}"/>
    <dgm:cxn modelId="{30863DDB-9E30-844F-BD5F-F90B8A2DDD1E}" srcId="{F9C22D17-1E64-844B-A1DA-B7B1A3E9A231}" destId="{38559697-36A6-7C4C-81D0-37A345912D18}" srcOrd="0" destOrd="0" parTransId="{F956C27D-3024-8B40-954A-3258A231C69E}" sibTransId="{546890C5-2B38-D344-A3DA-A008C2CB3A85}"/>
    <dgm:cxn modelId="{ED94ECEE-CB1B-4645-9C2D-293C912D31B3}" type="presOf" srcId="{0C9DD1F8-4A41-1249-9B61-9518E6CD50B2}" destId="{41FB8BCE-6E53-974E-A827-0A8CFAC1E9DF}" srcOrd="1" destOrd="0" presId="urn:microsoft.com/office/officeart/2005/8/layout/process1"/>
    <dgm:cxn modelId="{EB8CA057-6E16-4944-8BB4-A17382B5EB25}" type="presOf" srcId="{0C9DD1F8-4A41-1249-9B61-9518E6CD50B2}" destId="{18B9529F-947B-1543-9999-4A63FD31B4A7}" srcOrd="0" destOrd="0" presId="urn:microsoft.com/office/officeart/2005/8/layout/process1"/>
    <dgm:cxn modelId="{5E79C90C-9FC0-3948-9AFD-9F366B260700}" type="presOf" srcId="{4F81D0CA-38CB-824D-8896-7EF3F8CF740B}" destId="{A46C5E1B-FD8A-454C-A5DC-DE115DFCEE65}" srcOrd="1" destOrd="0" presId="urn:microsoft.com/office/officeart/2005/8/layout/process1"/>
    <dgm:cxn modelId="{1F328408-AD87-E14C-A979-EC1702490916}" type="presOf" srcId="{CDAECB0A-6212-3645-8AF0-8071EA3CDE53}" destId="{0B053D96-79EA-4E44-97A3-50833C2A2059}" srcOrd="0" destOrd="0" presId="urn:microsoft.com/office/officeart/2005/8/layout/process1"/>
    <dgm:cxn modelId="{D8B96AB4-D0A7-1848-9AE1-55FFF447489F}" type="presOf" srcId="{4F81D0CA-38CB-824D-8896-7EF3F8CF740B}" destId="{DD171635-43D9-4545-A0F3-28DCF6F275F1}" srcOrd="0" destOrd="0" presId="urn:microsoft.com/office/officeart/2005/8/layout/process1"/>
    <dgm:cxn modelId="{F11DE7EC-7BBE-5049-8077-FA9F275F83BC}" type="presOf" srcId="{38559697-36A6-7C4C-81D0-37A345912D18}" destId="{671FE6C2-F318-1446-A4ED-8DDA09C39DBF}" srcOrd="0" destOrd="0" presId="urn:microsoft.com/office/officeart/2005/8/layout/process1"/>
    <dgm:cxn modelId="{2F10E354-9EE9-1346-83AD-F609061811F2}" srcId="{F9C22D17-1E64-844B-A1DA-B7B1A3E9A231}" destId="{A2695F68-4C43-654A-BE25-34C227AFE97F}" srcOrd="3" destOrd="0" parTransId="{8A8DB0BD-CCEF-924A-85D2-9AB69592CBEB}" sibTransId="{456202E4-C9B5-A84C-A59E-4A5FEFC92CD6}"/>
    <dgm:cxn modelId="{21FA3253-DD6F-2848-AC56-7117F05E7BCD}" type="presOf" srcId="{A2695F68-4C43-654A-BE25-34C227AFE97F}" destId="{4F603F4C-1955-9040-B480-34E1B0F313A7}" srcOrd="0" destOrd="0" presId="urn:microsoft.com/office/officeart/2005/8/layout/process1"/>
    <dgm:cxn modelId="{2D436E7E-C81F-904B-B7F3-11E9D9923A82}" srcId="{F9C22D17-1E64-844B-A1DA-B7B1A3E9A231}" destId="{CDAECB0A-6212-3645-8AF0-8071EA3CDE53}" srcOrd="1" destOrd="0" parTransId="{9F5B7979-D1A7-6C46-98D2-9689E782A9FF}" sibTransId="{0C9DD1F8-4A41-1249-9B61-9518E6CD50B2}"/>
    <dgm:cxn modelId="{D639F2A5-2958-CD40-BEAA-9DFC68C96BFC}" type="presParOf" srcId="{91F521D1-936E-FE42-B8EC-E640565A844A}" destId="{671FE6C2-F318-1446-A4ED-8DDA09C39DBF}" srcOrd="0" destOrd="0" presId="urn:microsoft.com/office/officeart/2005/8/layout/process1"/>
    <dgm:cxn modelId="{0F07F778-AEE3-CE4E-A21A-A390F0258F29}" type="presParOf" srcId="{91F521D1-936E-FE42-B8EC-E640565A844A}" destId="{F92DF6F2-7F0C-F24C-B64D-68839819D2DD}" srcOrd="1" destOrd="0" presId="urn:microsoft.com/office/officeart/2005/8/layout/process1"/>
    <dgm:cxn modelId="{665E6FC4-5A3B-744F-96E6-FB114B8D5663}" type="presParOf" srcId="{F92DF6F2-7F0C-F24C-B64D-68839819D2DD}" destId="{B05769E2-2A96-1544-AE34-06487DF64627}" srcOrd="0" destOrd="0" presId="urn:microsoft.com/office/officeart/2005/8/layout/process1"/>
    <dgm:cxn modelId="{95363A06-0EB7-C345-B99F-FDA617E74CFB}" type="presParOf" srcId="{91F521D1-936E-FE42-B8EC-E640565A844A}" destId="{0B053D96-79EA-4E44-97A3-50833C2A2059}" srcOrd="2" destOrd="0" presId="urn:microsoft.com/office/officeart/2005/8/layout/process1"/>
    <dgm:cxn modelId="{0A03CD2B-8427-2146-89F0-913426F68EFE}" type="presParOf" srcId="{91F521D1-936E-FE42-B8EC-E640565A844A}" destId="{18B9529F-947B-1543-9999-4A63FD31B4A7}" srcOrd="3" destOrd="0" presId="urn:microsoft.com/office/officeart/2005/8/layout/process1"/>
    <dgm:cxn modelId="{885040C5-B1A6-9E4B-BC08-55944633B66B}" type="presParOf" srcId="{18B9529F-947B-1543-9999-4A63FD31B4A7}" destId="{41FB8BCE-6E53-974E-A827-0A8CFAC1E9DF}" srcOrd="0" destOrd="0" presId="urn:microsoft.com/office/officeart/2005/8/layout/process1"/>
    <dgm:cxn modelId="{8295BBA0-8065-3349-8751-E9C5F5FD6C47}" type="presParOf" srcId="{91F521D1-936E-FE42-B8EC-E640565A844A}" destId="{B8E884E7-59B0-644B-9016-BBFACE698E7D}" srcOrd="4" destOrd="0" presId="urn:microsoft.com/office/officeart/2005/8/layout/process1"/>
    <dgm:cxn modelId="{B3D6E875-6DDF-F240-8008-FF5327A4F6F0}" type="presParOf" srcId="{91F521D1-936E-FE42-B8EC-E640565A844A}" destId="{DD171635-43D9-4545-A0F3-28DCF6F275F1}" srcOrd="5" destOrd="0" presId="urn:microsoft.com/office/officeart/2005/8/layout/process1"/>
    <dgm:cxn modelId="{B88FE5C4-B6E8-7048-A34F-12F5F1E8B50A}" type="presParOf" srcId="{DD171635-43D9-4545-A0F3-28DCF6F275F1}" destId="{A46C5E1B-FD8A-454C-A5DC-DE115DFCEE65}" srcOrd="0" destOrd="0" presId="urn:microsoft.com/office/officeart/2005/8/layout/process1"/>
    <dgm:cxn modelId="{C0FB3F25-2208-F544-99B5-5F6EA59BEE52}" type="presParOf" srcId="{91F521D1-936E-FE42-B8EC-E640565A844A}" destId="{4F603F4C-1955-9040-B480-34E1B0F313A7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E349F9-53CD-AA4C-96C2-6F35A1387622}" type="doc">
      <dgm:prSet loTypeId="urn:microsoft.com/office/officeart/2009/layout/CircleArrow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4B310E0-46DB-1640-8013-7533A98646EC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64C19B1F-5DC8-4147-860C-33BA80378848}" type="parTrans" cxnId="{7866F4F1-E58D-D844-BA1A-40C1A92BB850}">
      <dgm:prSet/>
      <dgm:spPr/>
      <dgm:t>
        <a:bodyPr/>
        <a:lstStyle/>
        <a:p>
          <a:endParaRPr lang="en-US"/>
        </a:p>
      </dgm:t>
    </dgm:pt>
    <dgm:pt modelId="{87B792D9-054F-F94C-8175-5A1647A2E4A8}" type="sibTrans" cxnId="{7866F4F1-E58D-D844-BA1A-40C1A92BB850}">
      <dgm:prSet/>
      <dgm:spPr/>
      <dgm:t>
        <a:bodyPr/>
        <a:lstStyle/>
        <a:p>
          <a:endParaRPr lang="en-US"/>
        </a:p>
      </dgm:t>
    </dgm:pt>
    <dgm:pt modelId="{7361987C-CC02-9443-BD9A-62BD3374968E}">
      <dgm:prSet phldrT="[Text]"/>
      <dgm:spPr/>
      <dgm:t>
        <a:bodyPr/>
        <a:lstStyle/>
        <a:p>
          <a:r>
            <a:rPr lang="is-IS" dirty="0" smtClean="0"/>
            <a:t>…</a:t>
          </a:r>
          <a:endParaRPr lang="en-US" dirty="0"/>
        </a:p>
      </dgm:t>
    </dgm:pt>
    <dgm:pt modelId="{6DF5646E-CFF9-134B-9DC9-9DEA6765D470}" type="parTrans" cxnId="{E29AD2E2-F3DC-9F4F-81D6-76F88EEF7B24}">
      <dgm:prSet/>
      <dgm:spPr/>
      <dgm:t>
        <a:bodyPr/>
        <a:lstStyle/>
        <a:p>
          <a:endParaRPr lang="en-US"/>
        </a:p>
      </dgm:t>
    </dgm:pt>
    <dgm:pt modelId="{F0F2D105-EF2A-1244-BB9A-ECC650FFA52E}" type="sibTrans" cxnId="{E29AD2E2-F3DC-9F4F-81D6-76F88EEF7B24}">
      <dgm:prSet/>
      <dgm:spPr/>
      <dgm:t>
        <a:bodyPr/>
        <a:lstStyle/>
        <a:p>
          <a:endParaRPr lang="en-US"/>
        </a:p>
      </dgm:t>
    </dgm:pt>
    <dgm:pt modelId="{3D404A5E-87BF-EF4B-A06E-8A1F629DC506}">
      <dgm:prSet phldrT="[Text]"/>
      <dgm:spPr/>
      <dgm:t>
        <a:bodyPr/>
        <a:lstStyle/>
        <a:p>
          <a:r>
            <a:rPr lang="en-US" dirty="0" smtClean="0"/>
            <a:t>137</a:t>
          </a:r>
          <a:endParaRPr lang="en-US" dirty="0"/>
        </a:p>
      </dgm:t>
    </dgm:pt>
    <dgm:pt modelId="{28099E07-FE87-F845-BE7C-DEC2FA1F299A}" type="parTrans" cxnId="{5B7D010F-14F9-CD4F-9A32-782FFF0FCFDA}">
      <dgm:prSet/>
      <dgm:spPr/>
      <dgm:t>
        <a:bodyPr/>
        <a:lstStyle/>
        <a:p>
          <a:endParaRPr lang="en-US"/>
        </a:p>
      </dgm:t>
    </dgm:pt>
    <dgm:pt modelId="{A751D194-8E77-3043-B121-EE7FA2FC04A8}" type="sibTrans" cxnId="{5B7D010F-14F9-CD4F-9A32-782FFF0FCFDA}">
      <dgm:prSet/>
      <dgm:spPr/>
      <dgm:t>
        <a:bodyPr/>
        <a:lstStyle/>
        <a:p>
          <a:endParaRPr lang="en-US"/>
        </a:p>
      </dgm:t>
    </dgm:pt>
    <dgm:pt modelId="{58CE2891-709A-984F-B502-96F5EC8A60DD}" type="pres">
      <dgm:prSet presAssocID="{1AE349F9-53CD-AA4C-96C2-6F35A1387622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792ED264-ABB9-444D-8F8D-6FDBEAACA5FC}" type="pres">
      <dgm:prSet presAssocID="{A4B310E0-46DB-1640-8013-7533A98646EC}" presName="Accent1" presStyleCnt="0"/>
      <dgm:spPr/>
    </dgm:pt>
    <dgm:pt modelId="{9E12CD4E-6D34-834C-974C-91EBD47B0EC1}" type="pres">
      <dgm:prSet presAssocID="{A4B310E0-46DB-1640-8013-7533A98646EC}" presName="Accent" presStyleLbl="node1" presStyleIdx="0" presStyleCnt="3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6442B7ED-7C1C-BA40-80A9-D18E4EBB32A4}" type="pres">
      <dgm:prSet presAssocID="{A4B310E0-46DB-1640-8013-7533A98646EC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04F19578-8A51-8B4A-A128-C020C14658D6}" type="pres">
      <dgm:prSet presAssocID="{7361987C-CC02-9443-BD9A-62BD3374968E}" presName="Accent2" presStyleCnt="0"/>
      <dgm:spPr/>
    </dgm:pt>
    <dgm:pt modelId="{536E72F4-6A77-9C45-925D-D3C4148A688D}" type="pres">
      <dgm:prSet presAssocID="{7361987C-CC02-9443-BD9A-62BD3374968E}" presName="Accent" presStyleLbl="node1" presStyleIdx="1" presStyleCnt="3"/>
      <dgm:spPr/>
    </dgm:pt>
    <dgm:pt modelId="{FA8B398F-CD5E-5344-9048-5D44E8EF8037}" type="pres">
      <dgm:prSet presAssocID="{7361987C-CC02-9443-BD9A-62BD3374968E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B873F2FA-3E1D-C54C-B70E-4915DBA2793A}" type="pres">
      <dgm:prSet presAssocID="{3D404A5E-87BF-EF4B-A06E-8A1F629DC506}" presName="Accent3" presStyleCnt="0"/>
      <dgm:spPr/>
    </dgm:pt>
    <dgm:pt modelId="{3F98CC97-B42D-084B-8129-3218CD78BCA2}" type="pres">
      <dgm:prSet presAssocID="{3D404A5E-87BF-EF4B-A06E-8A1F629DC506}" presName="Accent" presStyleLbl="node1" presStyleIdx="2" presStyleCnt="3"/>
      <dgm:spPr/>
    </dgm:pt>
    <dgm:pt modelId="{1BEFB121-57A7-BD41-B792-46E40820AD54}" type="pres">
      <dgm:prSet presAssocID="{3D404A5E-87BF-EF4B-A06E-8A1F629DC506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5B7D010F-14F9-CD4F-9A32-782FFF0FCFDA}" srcId="{1AE349F9-53CD-AA4C-96C2-6F35A1387622}" destId="{3D404A5E-87BF-EF4B-A06E-8A1F629DC506}" srcOrd="2" destOrd="0" parTransId="{28099E07-FE87-F845-BE7C-DEC2FA1F299A}" sibTransId="{A751D194-8E77-3043-B121-EE7FA2FC04A8}"/>
    <dgm:cxn modelId="{70A36E4E-EC29-AD48-A88B-E147D84847E1}" type="presOf" srcId="{7361987C-CC02-9443-BD9A-62BD3374968E}" destId="{FA8B398F-CD5E-5344-9048-5D44E8EF8037}" srcOrd="0" destOrd="0" presId="urn:microsoft.com/office/officeart/2009/layout/CircleArrowProcess"/>
    <dgm:cxn modelId="{588232FE-C61B-994E-8C1B-52A3E1E6047F}" type="presOf" srcId="{1AE349F9-53CD-AA4C-96C2-6F35A1387622}" destId="{58CE2891-709A-984F-B502-96F5EC8A60DD}" srcOrd="0" destOrd="0" presId="urn:microsoft.com/office/officeart/2009/layout/CircleArrowProcess"/>
    <dgm:cxn modelId="{7866F4F1-E58D-D844-BA1A-40C1A92BB850}" srcId="{1AE349F9-53CD-AA4C-96C2-6F35A1387622}" destId="{A4B310E0-46DB-1640-8013-7533A98646EC}" srcOrd="0" destOrd="0" parTransId="{64C19B1F-5DC8-4147-860C-33BA80378848}" sibTransId="{87B792D9-054F-F94C-8175-5A1647A2E4A8}"/>
    <dgm:cxn modelId="{9B98B3CA-790C-FD4A-814D-C1E35612866D}" type="presOf" srcId="{3D404A5E-87BF-EF4B-A06E-8A1F629DC506}" destId="{1BEFB121-57A7-BD41-B792-46E40820AD54}" srcOrd="0" destOrd="0" presId="urn:microsoft.com/office/officeart/2009/layout/CircleArrowProcess"/>
    <dgm:cxn modelId="{DD6A083B-9DF7-DE48-9EB4-B0897A0EC580}" type="presOf" srcId="{A4B310E0-46DB-1640-8013-7533A98646EC}" destId="{6442B7ED-7C1C-BA40-80A9-D18E4EBB32A4}" srcOrd="0" destOrd="0" presId="urn:microsoft.com/office/officeart/2009/layout/CircleArrowProcess"/>
    <dgm:cxn modelId="{E29AD2E2-F3DC-9F4F-81D6-76F88EEF7B24}" srcId="{1AE349F9-53CD-AA4C-96C2-6F35A1387622}" destId="{7361987C-CC02-9443-BD9A-62BD3374968E}" srcOrd="1" destOrd="0" parTransId="{6DF5646E-CFF9-134B-9DC9-9DEA6765D470}" sibTransId="{F0F2D105-EF2A-1244-BB9A-ECC650FFA52E}"/>
    <dgm:cxn modelId="{29E96CFF-2444-404E-B463-F85E335ABF6D}" type="presParOf" srcId="{58CE2891-709A-984F-B502-96F5EC8A60DD}" destId="{792ED264-ABB9-444D-8F8D-6FDBEAACA5FC}" srcOrd="0" destOrd="0" presId="urn:microsoft.com/office/officeart/2009/layout/CircleArrowProcess"/>
    <dgm:cxn modelId="{68638347-3AF2-7444-B65F-8A4CA93DEADC}" type="presParOf" srcId="{792ED264-ABB9-444D-8F8D-6FDBEAACA5FC}" destId="{9E12CD4E-6D34-834C-974C-91EBD47B0EC1}" srcOrd="0" destOrd="0" presId="urn:microsoft.com/office/officeart/2009/layout/CircleArrowProcess"/>
    <dgm:cxn modelId="{A5EF5E0C-3080-C148-A23E-C0631C1F7934}" type="presParOf" srcId="{58CE2891-709A-984F-B502-96F5EC8A60DD}" destId="{6442B7ED-7C1C-BA40-80A9-D18E4EBB32A4}" srcOrd="1" destOrd="0" presId="urn:microsoft.com/office/officeart/2009/layout/CircleArrowProcess"/>
    <dgm:cxn modelId="{9879F042-261A-AE44-9836-C96EE544AFBB}" type="presParOf" srcId="{58CE2891-709A-984F-B502-96F5EC8A60DD}" destId="{04F19578-8A51-8B4A-A128-C020C14658D6}" srcOrd="2" destOrd="0" presId="urn:microsoft.com/office/officeart/2009/layout/CircleArrowProcess"/>
    <dgm:cxn modelId="{0A4C2AAD-C623-3647-AE25-A3EB370C3B2D}" type="presParOf" srcId="{04F19578-8A51-8B4A-A128-C020C14658D6}" destId="{536E72F4-6A77-9C45-925D-D3C4148A688D}" srcOrd="0" destOrd="0" presId="urn:microsoft.com/office/officeart/2009/layout/CircleArrowProcess"/>
    <dgm:cxn modelId="{5CFF1749-D5B8-9A48-89A2-BDDE927EC427}" type="presParOf" srcId="{58CE2891-709A-984F-B502-96F5EC8A60DD}" destId="{FA8B398F-CD5E-5344-9048-5D44E8EF8037}" srcOrd="3" destOrd="0" presId="urn:microsoft.com/office/officeart/2009/layout/CircleArrowProcess"/>
    <dgm:cxn modelId="{288C1208-4684-9644-94AE-51F7C21C7C1E}" type="presParOf" srcId="{58CE2891-709A-984F-B502-96F5EC8A60DD}" destId="{B873F2FA-3E1D-C54C-B70E-4915DBA2793A}" srcOrd="4" destOrd="0" presId="urn:microsoft.com/office/officeart/2009/layout/CircleArrowProcess"/>
    <dgm:cxn modelId="{E8704630-271C-F941-9444-D11B275194BF}" type="presParOf" srcId="{B873F2FA-3E1D-C54C-B70E-4915DBA2793A}" destId="{3F98CC97-B42D-084B-8129-3218CD78BCA2}" srcOrd="0" destOrd="0" presId="urn:microsoft.com/office/officeart/2009/layout/CircleArrowProcess"/>
    <dgm:cxn modelId="{34A36425-98C3-734F-81A8-F17F61CB31E1}" type="presParOf" srcId="{58CE2891-709A-984F-B502-96F5EC8A60DD}" destId="{1BEFB121-57A7-BD41-B792-46E40820AD54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1FE6C2-F318-1446-A4ED-8DDA09C39DBF}">
      <dsp:nvSpPr>
        <dsp:cNvPr id="0" name=""/>
        <dsp:cNvSpPr/>
      </dsp:nvSpPr>
      <dsp:spPr>
        <a:xfrm>
          <a:off x="0" y="0"/>
          <a:ext cx="2044506" cy="122670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Phase 1</a:t>
          </a:r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Data Research</a:t>
          </a:r>
          <a:endParaRPr lang="en-US" sz="2000" kern="1200" dirty="0"/>
        </a:p>
      </dsp:txBody>
      <dsp:txXfrm>
        <a:off x="35929" y="35929"/>
        <a:ext cx="1972648" cy="1154845"/>
      </dsp:txXfrm>
    </dsp:sp>
    <dsp:sp modelId="{F92DF6F2-7F0C-F24C-B64D-68839819D2DD}">
      <dsp:nvSpPr>
        <dsp:cNvPr id="0" name=""/>
        <dsp:cNvSpPr/>
      </dsp:nvSpPr>
      <dsp:spPr>
        <a:xfrm>
          <a:off x="2222764" y="359833"/>
          <a:ext cx="377907" cy="50703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2222764" y="461240"/>
        <a:ext cx="264535" cy="304223"/>
      </dsp:txXfrm>
    </dsp:sp>
    <dsp:sp modelId="{0B053D96-79EA-4E44-97A3-50833C2A2059}">
      <dsp:nvSpPr>
        <dsp:cNvPr id="0" name=""/>
        <dsp:cNvSpPr/>
      </dsp:nvSpPr>
      <dsp:spPr>
        <a:xfrm>
          <a:off x="2757538" y="0"/>
          <a:ext cx="2044506" cy="122670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Phase 2</a:t>
          </a:r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Data Handling</a:t>
          </a:r>
          <a:endParaRPr lang="en-US" sz="2100" kern="1200" dirty="0"/>
        </a:p>
      </dsp:txBody>
      <dsp:txXfrm>
        <a:off x="2793467" y="35929"/>
        <a:ext cx="1972648" cy="1154845"/>
      </dsp:txXfrm>
    </dsp:sp>
    <dsp:sp modelId="{18B9529F-947B-1543-9999-4A63FD31B4A7}">
      <dsp:nvSpPr>
        <dsp:cNvPr id="0" name=""/>
        <dsp:cNvSpPr/>
      </dsp:nvSpPr>
      <dsp:spPr>
        <a:xfrm>
          <a:off x="5022130" y="359833"/>
          <a:ext cx="466580" cy="50703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5022130" y="461240"/>
        <a:ext cx="326606" cy="304223"/>
      </dsp:txXfrm>
    </dsp:sp>
    <dsp:sp modelId="{B8E884E7-59B0-644B-9016-BBFACE698E7D}">
      <dsp:nvSpPr>
        <dsp:cNvPr id="0" name=""/>
        <dsp:cNvSpPr/>
      </dsp:nvSpPr>
      <dsp:spPr>
        <a:xfrm>
          <a:off x="5682385" y="0"/>
          <a:ext cx="2044506" cy="122670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Phase 3</a:t>
          </a:r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 Data Extraction</a:t>
          </a:r>
          <a:endParaRPr lang="en-US" sz="2100" kern="1200" dirty="0"/>
        </a:p>
      </dsp:txBody>
      <dsp:txXfrm>
        <a:off x="5718314" y="35929"/>
        <a:ext cx="1972648" cy="1154845"/>
      </dsp:txXfrm>
    </dsp:sp>
    <dsp:sp modelId="{DD171635-43D9-4545-A0F3-28DCF6F275F1}">
      <dsp:nvSpPr>
        <dsp:cNvPr id="0" name=""/>
        <dsp:cNvSpPr/>
      </dsp:nvSpPr>
      <dsp:spPr>
        <a:xfrm>
          <a:off x="7931342" y="359833"/>
          <a:ext cx="433435" cy="50703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700" kern="1200"/>
        </a:p>
      </dsp:txBody>
      <dsp:txXfrm>
        <a:off x="7931342" y="461240"/>
        <a:ext cx="303405" cy="304223"/>
      </dsp:txXfrm>
    </dsp:sp>
    <dsp:sp modelId="{4F603F4C-1955-9040-B480-34E1B0F313A7}">
      <dsp:nvSpPr>
        <dsp:cNvPr id="0" name=""/>
        <dsp:cNvSpPr/>
      </dsp:nvSpPr>
      <dsp:spPr>
        <a:xfrm>
          <a:off x="8544694" y="0"/>
          <a:ext cx="2044506" cy="122670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Phase 4 </a:t>
          </a:r>
        </a:p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Structure Database</a:t>
          </a:r>
          <a:endParaRPr lang="en-US" sz="2100" kern="1200" dirty="0"/>
        </a:p>
      </dsp:txBody>
      <dsp:txXfrm>
        <a:off x="8580623" y="35929"/>
        <a:ext cx="1972648" cy="11548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12CD4E-6D34-834C-974C-91EBD47B0EC1}">
      <dsp:nvSpPr>
        <dsp:cNvPr id="0" name=""/>
        <dsp:cNvSpPr/>
      </dsp:nvSpPr>
      <dsp:spPr>
        <a:xfrm>
          <a:off x="833212" y="0"/>
          <a:ext cx="857836" cy="857966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42B7ED-7C1C-BA40-80A9-D18E4EBB32A4}">
      <dsp:nvSpPr>
        <dsp:cNvPr id="0" name=""/>
        <dsp:cNvSpPr/>
      </dsp:nvSpPr>
      <dsp:spPr>
        <a:xfrm>
          <a:off x="1022822" y="309752"/>
          <a:ext cx="476683" cy="238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</a:t>
          </a:r>
          <a:endParaRPr lang="en-US" sz="1500" kern="1200" dirty="0"/>
        </a:p>
      </dsp:txBody>
      <dsp:txXfrm>
        <a:off x="1022822" y="309752"/>
        <a:ext cx="476683" cy="238284"/>
      </dsp:txXfrm>
    </dsp:sp>
    <dsp:sp modelId="{536E72F4-6A77-9C45-925D-D3C4148A688D}">
      <dsp:nvSpPr>
        <dsp:cNvPr id="0" name=""/>
        <dsp:cNvSpPr/>
      </dsp:nvSpPr>
      <dsp:spPr>
        <a:xfrm>
          <a:off x="594951" y="492965"/>
          <a:ext cx="857836" cy="857966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A8B398F-CD5E-5344-9048-5D44E8EF8037}">
      <dsp:nvSpPr>
        <dsp:cNvPr id="0" name=""/>
        <dsp:cNvSpPr/>
      </dsp:nvSpPr>
      <dsp:spPr>
        <a:xfrm>
          <a:off x="785527" y="805569"/>
          <a:ext cx="476683" cy="238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s-IS" sz="1500" kern="1200" dirty="0" smtClean="0"/>
            <a:t>…</a:t>
          </a:r>
          <a:endParaRPr lang="en-US" sz="1500" kern="1200" dirty="0"/>
        </a:p>
      </dsp:txBody>
      <dsp:txXfrm>
        <a:off x="785527" y="805569"/>
        <a:ext cx="476683" cy="238284"/>
      </dsp:txXfrm>
    </dsp:sp>
    <dsp:sp modelId="{3F98CC97-B42D-084B-8129-3218CD78BCA2}">
      <dsp:nvSpPr>
        <dsp:cNvPr id="0" name=""/>
        <dsp:cNvSpPr/>
      </dsp:nvSpPr>
      <dsp:spPr>
        <a:xfrm>
          <a:off x="894267" y="1044923"/>
          <a:ext cx="737014" cy="737309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BEFB121-57A7-BD41-B792-46E40820AD54}">
      <dsp:nvSpPr>
        <dsp:cNvPr id="0" name=""/>
        <dsp:cNvSpPr/>
      </dsp:nvSpPr>
      <dsp:spPr>
        <a:xfrm>
          <a:off x="1023950" y="1302099"/>
          <a:ext cx="476683" cy="2382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137</a:t>
          </a:r>
          <a:endParaRPr lang="en-US" sz="1500" kern="1200" dirty="0"/>
        </a:p>
      </dsp:txBody>
      <dsp:txXfrm>
        <a:off x="1023950" y="1302099"/>
        <a:ext cx="476683" cy="2382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1.png>
</file>

<file path=ppt/media/image2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1F5431-9C63-A948-8E0D-A3D87CE75A1F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A4867-2E18-444E-82A8-B4629DDDD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226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goal is to give audiences the sense of understanding what I did in</a:t>
            </a:r>
            <a:r>
              <a:rPr lang="en-US" baseline="0" dirty="0" smtClean="0"/>
              <a:t> company I worked for which is about data handling and data extraction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655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25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517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498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businesses in the energy industries right now are really aware</a:t>
            </a:r>
            <a:r>
              <a:rPr lang="en-US" baseline="0" dirty="0" smtClean="0"/>
              <a:t> of potential energy incidents such as </a:t>
            </a:r>
            <a:r>
              <a:rPr lang="en-US" dirty="0" smtClean="0"/>
              <a:t>Oil spills and gas explosions  ||||| they cause</a:t>
            </a:r>
            <a:r>
              <a:rPr lang="en-US" baseline="0" dirty="0" smtClean="0"/>
              <a:t> </a:t>
            </a:r>
            <a:r>
              <a:rPr lang="en-US" dirty="0" smtClean="0"/>
              <a:t>the tremendous loss for business owners</a:t>
            </a:r>
            <a:r>
              <a:rPr lang="en-US" baseline="0" dirty="0" smtClean="0"/>
              <a:t> ||||||</a:t>
            </a:r>
          </a:p>
          <a:p>
            <a:r>
              <a:rPr lang="en-US" baseline="0" dirty="0" smtClean="0"/>
              <a:t>These happen unexpected which mean we don’t  know when it will happen.</a:t>
            </a:r>
          </a:p>
          <a:p>
            <a:r>
              <a:rPr lang="en-US" baseline="0" dirty="0" smtClean="0"/>
              <a:t>To measure the level of risk, many insurance underwriters prefer having some ideas of what incidents are likely or about to happen  so that they can migrate a preparation plan or BIA Those</a:t>
            </a:r>
            <a:r>
              <a:rPr lang="en-US" dirty="0" smtClean="0"/>
              <a:t> incidents sometimes happened unexpectedly and hard to be predictable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32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3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project was subsidized into 4 parts each is corresponded to each milestone. And I was specialized for data handling and data extraction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27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the graph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7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Pop up panda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172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85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13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color for phase 2 and 3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7A4867-2E18-444E-82A8-B4629DDDD5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9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92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87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61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76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5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16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82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650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33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8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0EE56-E327-3244-9306-924C1E82B865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E0572-F0A9-8147-A3CA-1EA4181F3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26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jp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jpg"/><Relationship Id="rId8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8" y="1748668"/>
            <a:ext cx="11201400" cy="62377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2537" y="-75746"/>
            <a:ext cx="9144000" cy="1371045"/>
          </a:xfrm>
        </p:spPr>
        <p:txBody>
          <a:bodyPr>
            <a:normAutofit/>
          </a:bodyPr>
          <a:lstStyle/>
          <a:p>
            <a:r>
              <a:rPr lang="en-US" sz="4000" dirty="0"/>
              <a:t>Text Mining: </a:t>
            </a:r>
            <a:r>
              <a:rPr lang="en-US" sz="4000" i="1" dirty="0"/>
              <a:t>Energy Disaster </a:t>
            </a:r>
            <a:r>
              <a:rPr lang="en-US" sz="4000" i="1" dirty="0" smtClean="0"/>
              <a:t>Incidents </a:t>
            </a:r>
            <a:r>
              <a:rPr lang="en-US" sz="4000" dirty="0"/>
              <a:t/>
            </a:r>
            <a:br>
              <a:rPr lang="en-US" sz="4000" dirty="0"/>
            </a:br>
            <a:r>
              <a:rPr lang="en-US" sz="4000" i="1" dirty="0"/>
              <a:t> </a:t>
            </a:r>
            <a:r>
              <a:rPr lang="en-US" sz="4000" dirty="0"/>
              <a:t>Verisk Analytics </a:t>
            </a:r>
            <a:r>
              <a:rPr lang="en-US" sz="4000" dirty="0" smtClean="0"/>
              <a:t>Capstone Project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2537" y="1295299"/>
            <a:ext cx="9144000" cy="1655762"/>
          </a:xfrm>
        </p:spPr>
        <p:txBody>
          <a:bodyPr/>
          <a:lstStyle/>
          <a:p>
            <a:r>
              <a:rPr lang="en-US" dirty="0"/>
              <a:t>M.S. Data Science: </a:t>
            </a:r>
            <a:r>
              <a:rPr lang="en-US" dirty="0" smtClean="0"/>
              <a:t>gU5, </a:t>
            </a:r>
            <a:r>
              <a:rPr lang="en-US" dirty="0"/>
              <a:t>University of New Haven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01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"/>
            <a:ext cx="12192000" cy="6881452"/>
          </a:xfrm>
        </p:spPr>
      </p:pic>
    </p:spTree>
    <p:extLst>
      <p:ext uri="{BB962C8B-B14F-4D97-AF65-F5344CB8AC3E}">
        <p14:creationId xmlns:p14="http://schemas.microsoft.com/office/powerpoint/2010/main" val="166094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en-US" smtClean="0"/>
              <a:t>EXAMPLES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9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 for Sample PDF file: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1785" y="1403399"/>
            <a:ext cx="5559828" cy="4351338"/>
          </a:xfrm>
        </p:spPr>
      </p:pic>
      <p:sp>
        <p:nvSpPr>
          <p:cNvPr id="5" name="Rectangle 4"/>
          <p:cNvSpPr/>
          <p:nvPr/>
        </p:nvSpPr>
        <p:spPr>
          <a:xfrm>
            <a:off x="3316085" y="3239763"/>
            <a:ext cx="828675" cy="275383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316085" y="3500438"/>
            <a:ext cx="828675" cy="157261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316086" y="3067794"/>
            <a:ext cx="859934" cy="157261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316084" y="3932463"/>
            <a:ext cx="981075" cy="157261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316084" y="3799633"/>
            <a:ext cx="910634" cy="123923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316084" y="3642372"/>
            <a:ext cx="1593749" cy="133449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316084" y="5098108"/>
            <a:ext cx="5156404" cy="511275"/>
          </a:xfrm>
          <a:prstGeom prst="rect">
            <a:avLst/>
          </a:prstGeom>
          <a:noFill/>
          <a:ln w="9525"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316084" y="2910843"/>
            <a:ext cx="981075" cy="157261"/>
          </a:xfrm>
          <a:prstGeom prst="rect">
            <a:avLst/>
          </a:prstGeom>
          <a:noFill/>
          <a:ln w="952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277195" y="3263264"/>
            <a:ext cx="828675" cy="275383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277195" y="3523939"/>
            <a:ext cx="828675" cy="157261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277196" y="3091295"/>
            <a:ext cx="859934" cy="157261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277194" y="3955964"/>
            <a:ext cx="981075" cy="157261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277194" y="3823134"/>
            <a:ext cx="910634" cy="123923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5277194" y="3665873"/>
            <a:ext cx="1593749" cy="133449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277194" y="2934344"/>
            <a:ext cx="981075" cy="157261"/>
          </a:xfrm>
          <a:prstGeom prst="rect">
            <a:avLst/>
          </a:prstGeom>
          <a:noFill/>
          <a:ln w="952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 flipH="1" flipV="1">
            <a:off x="2300288" y="2543175"/>
            <a:ext cx="901497" cy="39116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2316998" y="3012974"/>
            <a:ext cx="864220" cy="8769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295894" y="3317105"/>
            <a:ext cx="905892" cy="11808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2278380" y="3551536"/>
            <a:ext cx="919790" cy="299658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255671" y="3747782"/>
            <a:ext cx="947672" cy="58380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231795" y="3914103"/>
            <a:ext cx="966375" cy="750529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2237218" y="4070397"/>
            <a:ext cx="950104" cy="1225644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993783"/>
              </p:ext>
            </p:extLst>
          </p:nvPr>
        </p:nvGraphicFramePr>
        <p:xfrm>
          <a:off x="157944" y="1941403"/>
          <a:ext cx="2053284" cy="4069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284"/>
              </a:tblGrid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Metrics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Cause of Loss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State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Date of Incidence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Owner/Operator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Loss estimated ($)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Injury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Death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Text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528538"/>
              </p:ext>
            </p:extLst>
          </p:nvPr>
        </p:nvGraphicFramePr>
        <p:xfrm>
          <a:off x="9452522" y="2071687"/>
          <a:ext cx="2476757" cy="4177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6757"/>
              </a:tblGrid>
              <a:tr h="372625">
                <a:tc>
                  <a:txBody>
                    <a:bodyPr/>
                    <a:lstStyle/>
                    <a:p>
                      <a:r>
                        <a:rPr lang="en-US" dirty="0" smtClean="0"/>
                        <a:t>Values[0]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Leak, explosion,..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DuBois,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Pennsy</a:t>
                      </a:r>
                      <a:r>
                        <a:rPr lang="en-US" baseline="0" dirty="0" smtClean="0"/>
                        <a:t>,</a:t>
                      </a:r>
                      <a:r>
                        <a:rPr lang="is-IS" baseline="0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2004-21-08 8:54:00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National Fuel Gas </a:t>
                      </a:r>
                      <a:r>
                        <a:rPr lang="en-US" dirty="0" err="1" smtClean="0"/>
                        <a:t>Dist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800,000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On August 21, 2004, about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5" name="Straight Arrow Connector 44"/>
          <p:cNvCxnSpPr/>
          <p:nvPr/>
        </p:nvCxnSpPr>
        <p:spPr>
          <a:xfrm flipV="1">
            <a:off x="6700838" y="2738759"/>
            <a:ext cx="2557462" cy="274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V="1">
            <a:off x="6579699" y="3091295"/>
            <a:ext cx="2678601" cy="44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536611" y="3361993"/>
            <a:ext cx="1721689" cy="73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7633722" y="3616014"/>
            <a:ext cx="1624578" cy="298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6997276" y="3783418"/>
            <a:ext cx="2248141" cy="6301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6371010" y="3932463"/>
            <a:ext cx="2887290" cy="990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6374557" y="4144566"/>
            <a:ext cx="2883743" cy="11514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8585229" y="5365777"/>
            <a:ext cx="653503" cy="575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2275985" y="5295466"/>
            <a:ext cx="965906" cy="41657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86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8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4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9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9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0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4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1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2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3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2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4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2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2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598099"/>
              </p:ext>
            </p:extLst>
          </p:nvPr>
        </p:nvGraphicFramePr>
        <p:xfrm>
          <a:off x="372257" y="1455628"/>
          <a:ext cx="2053284" cy="4069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284"/>
              </a:tblGrid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Metrics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Cause of Loss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State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Date of Incidence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Owner/Operator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Loss estimated ($)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Injury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Death</a:t>
                      </a:r>
                      <a:endParaRPr lang="en-US" b="1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b="1" dirty="0" smtClean="0"/>
                        <a:t>Text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2281048"/>
              </p:ext>
            </p:extLst>
          </p:nvPr>
        </p:nvGraphicFramePr>
        <p:xfrm>
          <a:off x="2425541" y="1455628"/>
          <a:ext cx="3075147" cy="40761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5147"/>
              </a:tblGrid>
              <a:tr h="458897">
                <a:tc>
                  <a:txBody>
                    <a:bodyPr/>
                    <a:lstStyle/>
                    <a:p>
                      <a:r>
                        <a:rPr lang="en-US" dirty="0" smtClean="0"/>
                        <a:t>Values[0]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Leak, explosion,..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DuBois,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Pennsy</a:t>
                      </a:r>
                      <a:r>
                        <a:rPr lang="en-US" baseline="0" dirty="0" smtClean="0"/>
                        <a:t>,</a:t>
                      </a:r>
                      <a:r>
                        <a:rPr lang="is-IS" baseline="0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2004-21-08 8:54:00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National Fuel Gas </a:t>
                      </a:r>
                      <a:r>
                        <a:rPr lang="en-US" dirty="0" err="1" smtClean="0"/>
                        <a:t>Dist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800,000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On August 21, 2004, about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3087999"/>
              </p:ext>
            </p:extLst>
          </p:nvPr>
        </p:nvGraphicFramePr>
        <p:xfrm>
          <a:off x="5500688" y="1448884"/>
          <a:ext cx="3075147" cy="40761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5147"/>
              </a:tblGrid>
              <a:tr h="458897">
                <a:tc>
                  <a:txBody>
                    <a:bodyPr/>
                    <a:lstStyle/>
                    <a:p>
                      <a:r>
                        <a:rPr lang="en-US" dirty="0" smtClean="0"/>
                        <a:t>Values[1]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Mechanical Failure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vi-VN" dirty="0" smtClean="0"/>
                        <a:t>NY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2006-22-12 00:00:00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Unknown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200,000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On December 22, 2006, abo</a:t>
                      </a:r>
                      <a:r>
                        <a:rPr lang="en-US" baseline="0" dirty="0" smtClean="0"/>
                        <a:t> ...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692583"/>
              </p:ext>
            </p:extLst>
          </p:nvPr>
        </p:nvGraphicFramePr>
        <p:xfrm>
          <a:off x="8575835" y="1455628"/>
          <a:ext cx="3075147" cy="40761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5147"/>
              </a:tblGrid>
              <a:tr h="458897">
                <a:tc>
                  <a:txBody>
                    <a:bodyPr/>
                    <a:lstStyle/>
                    <a:p>
                      <a:r>
                        <a:rPr lang="en-US" dirty="0" smtClean="0"/>
                        <a:t>Values[2]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Technical Failure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vi-VN" dirty="0" smtClean="0"/>
                        <a:t>TX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2008-01-07 8:54:00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UNK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100,000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33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52153">
                <a:tc>
                  <a:txBody>
                    <a:bodyPr/>
                    <a:lstStyle/>
                    <a:p>
                      <a:r>
                        <a:rPr lang="en-US" dirty="0" smtClean="0"/>
                        <a:t>On July 01, 2008, about</a:t>
                      </a:r>
                      <a:r>
                        <a:rPr lang="en-US" baseline="0" dirty="0" smtClean="0"/>
                        <a:t> </a:t>
                      </a:r>
                      <a:r>
                        <a:rPr lang="is-IS" baseline="0" dirty="0" smtClean="0"/>
                        <a:t>….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269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Solution for HTML: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306" y="1478854"/>
            <a:ext cx="8815388" cy="48146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688306" y="4386264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688306" y="4672014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688306" y="4957765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688306" y="5243514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688306" y="5529264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688306" y="5795963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688306" y="6081713"/>
            <a:ext cx="2726532" cy="2857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27194" y="3592067"/>
            <a:ext cx="2374106" cy="40005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128" y="2997740"/>
            <a:ext cx="6829281" cy="3634297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 flipV="1">
            <a:off x="4572000" y="3316637"/>
            <a:ext cx="2293749" cy="12125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4572000" y="3922888"/>
            <a:ext cx="2293749" cy="9251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72000" y="4529139"/>
            <a:ext cx="2293749" cy="588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4572000" y="5118097"/>
            <a:ext cx="2154264" cy="268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572000" y="5642868"/>
            <a:ext cx="2154264" cy="398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572000" y="5971358"/>
            <a:ext cx="2154264" cy="253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7299702" y="2659250"/>
            <a:ext cx="12916" cy="4778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8630" y="325812"/>
            <a:ext cx="4447405" cy="2333438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6865749" y="3137074"/>
            <a:ext cx="991128" cy="179563"/>
          </a:xfrm>
          <a:prstGeom prst="rect">
            <a:avLst/>
          </a:prstGeom>
          <a:noFill/>
          <a:ln w="127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86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31" grpId="0" animBg="1"/>
      <p:bldP spid="31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Solution for HTML: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306" y="1502667"/>
            <a:ext cx="8815388" cy="481469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018462" y="3626844"/>
            <a:ext cx="2293938" cy="37717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268" y="4207223"/>
            <a:ext cx="9965532" cy="2313337"/>
          </a:xfrm>
        </p:spPr>
      </p:pic>
    </p:spTree>
    <p:extLst>
      <p:ext uri="{BB962C8B-B14F-4D97-AF65-F5344CB8AC3E}">
        <p14:creationId xmlns:p14="http://schemas.microsoft.com/office/powerpoint/2010/main" val="829375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8382000" cy="1600200"/>
          </a:xfr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Sample Solution for HTML: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86000" y="4432300"/>
            <a:ext cx="3092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Prefix = ”/browse/</a:t>
            </a:r>
            <a:r>
              <a:rPr lang="en-US" dirty="0" err="1" smtClean="0"/>
              <a:t>date?page</a:t>
            </a:r>
            <a:r>
              <a:rPr lang="en-US" dirty="0" smtClean="0"/>
              <a:t>=“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969951627"/>
              </p:ext>
            </p:extLst>
          </p:nvPr>
        </p:nvGraphicFramePr>
        <p:xfrm>
          <a:off x="5499100" y="4279899"/>
          <a:ext cx="2286000" cy="1782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5499100" y="443230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+</a:t>
            </a:r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4318000" y="2616200"/>
            <a:ext cx="1060770" cy="1663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4352131" y="2362200"/>
            <a:ext cx="2137569" cy="2540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914013"/>
              </p:ext>
            </p:extLst>
          </p:nvPr>
        </p:nvGraphicFramePr>
        <p:xfrm>
          <a:off x="8692830" y="3901531"/>
          <a:ext cx="2800670" cy="2538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067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Incident Links</a:t>
                      </a:r>
                      <a:endParaRPr lang="en-US" dirty="0"/>
                    </a:p>
                  </a:txBody>
                  <a:tcPr/>
                </a:tc>
              </a:tr>
              <a:tr h="41552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”/browse/</a:t>
                      </a:r>
                      <a:r>
                        <a:rPr lang="en-US" dirty="0" err="1" smtClean="0"/>
                        <a:t>date?page</a:t>
                      </a:r>
                      <a:r>
                        <a:rPr lang="en-US" dirty="0" smtClean="0"/>
                        <a:t>=1“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”/browse/</a:t>
                      </a:r>
                      <a:r>
                        <a:rPr lang="en-US" dirty="0" err="1" smtClean="0"/>
                        <a:t>date?page</a:t>
                      </a:r>
                      <a:r>
                        <a:rPr lang="en-US" dirty="0" smtClean="0"/>
                        <a:t>=2“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”/browse/</a:t>
                      </a:r>
                      <a:r>
                        <a:rPr lang="en-US" dirty="0" err="1" smtClean="0"/>
                        <a:t>date?page</a:t>
                      </a:r>
                      <a:r>
                        <a:rPr lang="en-US" dirty="0" smtClean="0"/>
                        <a:t>=3“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is-I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”/browse/</a:t>
                      </a:r>
                      <a:r>
                        <a:rPr lang="en-US" dirty="0" err="1" smtClean="0"/>
                        <a:t>date?page</a:t>
                      </a:r>
                      <a:r>
                        <a:rPr lang="en-US" dirty="0" smtClean="0"/>
                        <a:t>=137“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7" name="Straight Arrow Connector 16"/>
          <p:cNvCxnSpPr/>
          <p:nvPr/>
        </p:nvCxnSpPr>
        <p:spPr>
          <a:xfrm>
            <a:off x="7632700" y="4616966"/>
            <a:ext cx="5461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18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Graphic spid="9" grpId="1">
        <p:bldAsOne/>
      </p:bldGraphic>
      <p:bldP spid="11" grpId="0"/>
      <p:bldP spid="14" grpId="0" animBg="1"/>
      <p:bldP spid="14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Results: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423147"/>
          </a:xfrm>
        </p:spPr>
      </p:pic>
    </p:spTree>
    <p:extLst>
      <p:ext uri="{BB962C8B-B14F-4D97-AF65-F5344CB8AC3E}">
        <p14:creationId xmlns:p14="http://schemas.microsoft.com/office/powerpoint/2010/main" val="4116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Infrastructure Construction:</a:t>
            </a:r>
            <a:endParaRPr lang="en-US" dirty="0"/>
          </a:p>
        </p:txBody>
      </p:sp>
      <p:pic>
        <p:nvPicPr>
          <p:cNvPr id="4" name="image4.png" descr="Screen Shot 2017-10-13 at 12.35.06 PM.pn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311400" y="1690688"/>
            <a:ext cx="7175500" cy="435133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8171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More than 35,000 data rows collected!</a:t>
            </a:r>
          </a:p>
          <a:p>
            <a:r>
              <a:rPr lang="en-US" dirty="0" smtClean="0"/>
              <a:t>Developed Successful Workflow Paradigm: </a:t>
            </a:r>
            <a:r>
              <a:rPr lang="en-US" i="1" dirty="0" smtClean="0"/>
              <a:t>Data Research, Handling, Extraction, and Structuring of Database</a:t>
            </a:r>
          </a:p>
          <a:p>
            <a:r>
              <a:rPr lang="en-US" dirty="0" smtClean="0"/>
              <a:t>Paradigm can be reused - although efficiently processing new data requires vigilant creativity </a:t>
            </a:r>
            <a:r>
              <a:rPr lang="en-US" dirty="0" smtClean="0"/>
              <a:t>(as data context varies with each new data source).</a:t>
            </a:r>
          </a:p>
          <a:p>
            <a:r>
              <a:rPr lang="en-US" dirty="0" smtClean="0"/>
              <a:t>Successful database construction requires an innovative application of skills for: </a:t>
            </a:r>
            <a:r>
              <a:rPr lang="en-US" i="1" dirty="0" smtClean="0"/>
              <a:t>Source Validation, Natural Language Processing, and Database Structural Design </a:t>
            </a:r>
          </a:p>
        </p:txBody>
      </p:sp>
    </p:spTree>
    <p:extLst>
      <p:ext uri="{BB962C8B-B14F-4D97-AF65-F5344CB8AC3E}">
        <p14:creationId xmlns:p14="http://schemas.microsoft.com/office/powerpoint/2010/main" val="94984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Agenda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Motivation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Data Handling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Data Extraction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Examples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Conclusion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51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1. Motivation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00446"/>
            <a:ext cx="5191125" cy="3866758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8316" y="2000445"/>
            <a:ext cx="4839893" cy="386675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22243" y="6096000"/>
            <a:ext cx="1023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OIL SPILL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116557" y="6096000"/>
            <a:ext cx="168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GAS EXPLOSION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266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Verisk Analytics: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Collecting comprehensive history of disasters/accidents/incidents.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Building a business intelligence database from collected data.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400" y="175191"/>
            <a:ext cx="1705429" cy="1705429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402364" y="3872082"/>
            <a:ext cx="2356757" cy="13552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Insurance Underwriters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816929" y="5782696"/>
            <a:ext cx="1485900" cy="788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B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761881" y="5621621"/>
            <a:ext cx="1485900" cy="788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A</a:t>
            </a:r>
            <a:endParaRPr lang="en-US" dirty="0"/>
          </a:p>
        </p:txBody>
      </p:sp>
      <p:cxnSp>
        <p:nvCxnSpPr>
          <p:cNvPr id="9" name="Straight Arrow Connector 8"/>
          <p:cNvCxnSpPr>
            <a:stCxn id="5" idx="3"/>
            <a:endCxn id="7" idx="0"/>
          </p:cNvCxnSpPr>
          <p:nvPr/>
        </p:nvCxnSpPr>
        <p:spPr>
          <a:xfrm flipH="1">
            <a:off x="3504831" y="5028879"/>
            <a:ext cx="1242672" cy="592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6" idx="0"/>
          </p:cNvCxnSpPr>
          <p:nvPr/>
        </p:nvCxnSpPr>
        <p:spPr>
          <a:xfrm flipH="1">
            <a:off x="5559879" y="5227354"/>
            <a:ext cx="20864" cy="5553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840764" y="5375673"/>
            <a:ext cx="1485900" cy="788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C</a:t>
            </a:r>
            <a:endParaRPr lang="en-US" dirty="0"/>
          </a:p>
        </p:txBody>
      </p:sp>
      <p:sp>
        <p:nvSpPr>
          <p:cNvPr id="13" name="Rounded Rectangle 12"/>
          <p:cNvSpPr/>
          <p:nvPr/>
        </p:nvSpPr>
        <p:spPr>
          <a:xfrm>
            <a:off x="7966528" y="4125404"/>
            <a:ext cx="1485900" cy="788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D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6945085" y="3083548"/>
            <a:ext cx="1485900" cy="7885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Business X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302829" y="4950959"/>
            <a:ext cx="1385206" cy="4247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endCxn id="13" idx="1"/>
          </p:cNvCxnSpPr>
          <p:nvPr/>
        </p:nvCxnSpPr>
        <p:spPr>
          <a:xfrm>
            <a:off x="6759121" y="4519671"/>
            <a:ext cx="12074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5" idx="7"/>
            <a:endCxn id="14" idx="1"/>
          </p:cNvCxnSpPr>
          <p:nvPr/>
        </p:nvCxnSpPr>
        <p:spPr>
          <a:xfrm flipV="1">
            <a:off x="6413982" y="3477815"/>
            <a:ext cx="531103" cy="592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892" y="2893345"/>
            <a:ext cx="1168939" cy="1168939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3513675" y="3682150"/>
            <a:ext cx="1083725" cy="388407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23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8830129" y="1511300"/>
            <a:ext cx="2705100" cy="41910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Milestone 4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068786" y="1511300"/>
            <a:ext cx="2705100" cy="41910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Milestone 3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307443" y="1511300"/>
            <a:ext cx="2705100" cy="419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Milestone 2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6100" y="1511300"/>
            <a:ext cx="2705100" cy="4191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Milestone 1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07921" y="2383973"/>
            <a:ext cx="5176157" cy="246561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Introduction to Project Process</a:t>
            </a:r>
            <a:endParaRPr lang="en-US" b="1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902963868"/>
              </p:ext>
            </p:extLst>
          </p:nvPr>
        </p:nvGraphicFramePr>
        <p:xfrm>
          <a:off x="838200" y="2973008"/>
          <a:ext cx="10640786" cy="2007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33819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Approach to Data Handling</a:t>
            </a:r>
            <a:endParaRPr lang="en-US" b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90688"/>
            <a:ext cx="91440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96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Python Tools </a:t>
            </a:r>
            <a:r>
              <a:rPr lang="en-US" b="1" dirty="0" smtClean="0"/>
              <a:t>for Data Handling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BeautifulSoup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PDFMiner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Pandas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290" y="3088992"/>
            <a:ext cx="1357449" cy="13574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805" y="4996543"/>
            <a:ext cx="1180420" cy="1180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4870" y="916758"/>
            <a:ext cx="1560287" cy="18177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1613" y="1184546"/>
            <a:ext cx="2066365" cy="15499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3832" y="5077709"/>
            <a:ext cx="1827550" cy="121593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968" y="3223929"/>
            <a:ext cx="1364343" cy="1364343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3788229" y="2057400"/>
            <a:ext cx="963384" cy="163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788229" y="4072504"/>
            <a:ext cx="963384" cy="163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788229" y="5634210"/>
            <a:ext cx="963384" cy="163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817978" y="2057400"/>
            <a:ext cx="15368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817978" y="3858986"/>
            <a:ext cx="15368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919398" y="5634210"/>
            <a:ext cx="15368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123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 Extraction Process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62504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Target the interest metrics and the corresponding values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latin typeface="Tahoma" charset="0"/>
                <a:ea typeface="Tahoma" charset="0"/>
                <a:cs typeface="Tahoma" charset="0"/>
              </a:rPr>
              <a:t>RegEx</a:t>
            </a:r>
            <a:r>
              <a:rPr lang="en-US" dirty="0" smtClean="0">
                <a:latin typeface="Tahoma" charset="0"/>
                <a:ea typeface="Tahoma" charset="0"/>
                <a:cs typeface="Tahoma" charset="0"/>
              </a:rPr>
              <a:t> .</a:t>
            </a:r>
          </a:p>
        </p:txBody>
      </p:sp>
      <p:sp>
        <p:nvSpPr>
          <p:cNvPr id="5" name="Multidocument 4"/>
          <p:cNvSpPr/>
          <p:nvPr/>
        </p:nvSpPr>
        <p:spPr>
          <a:xfrm>
            <a:off x="2186671" y="3123066"/>
            <a:ext cx="1681842" cy="1404257"/>
          </a:xfrm>
          <a:prstGeom prst="flowChartMultidocumen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Files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55773" y="3252901"/>
            <a:ext cx="1502228" cy="1077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 handling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8508552" y="3213832"/>
            <a:ext cx="1502228" cy="10776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Scraping data</a:t>
            </a:r>
            <a:endParaRPr lang="en-US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4127301"/>
              </p:ext>
            </p:extLst>
          </p:nvPr>
        </p:nvGraphicFramePr>
        <p:xfrm>
          <a:off x="2484213" y="4886967"/>
          <a:ext cx="108675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675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.pdf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.html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.</a:t>
                      </a:r>
                      <a:r>
                        <a:rPr lang="en-US" b="1" dirty="0" err="1" smtClean="0"/>
                        <a:t>xlsx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837855"/>
              </p:ext>
            </p:extLst>
          </p:nvPr>
        </p:nvGraphicFramePr>
        <p:xfrm>
          <a:off x="5355772" y="4886967"/>
          <a:ext cx="1665517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551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chemeClr val="tx1"/>
                          </a:solidFill>
                        </a:rPr>
                        <a:t>PDFMiner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 smtClean="0"/>
                        <a:t>BeautifulSoup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Pandas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4" name="Straight Arrow Connector 13"/>
          <p:cNvCxnSpPr/>
          <p:nvPr/>
        </p:nvCxnSpPr>
        <p:spPr>
          <a:xfrm>
            <a:off x="3868513" y="5032716"/>
            <a:ext cx="1323973" cy="16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868512" y="5426899"/>
            <a:ext cx="1323973" cy="16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868511" y="5804754"/>
            <a:ext cx="1323973" cy="163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Arrow 20"/>
          <p:cNvSpPr/>
          <p:nvPr/>
        </p:nvSpPr>
        <p:spPr>
          <a:xfrm flipV="1">
            <a:off x="3950156" y="3686894"/>
            <a:ext cx="1323973" cy="212271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/>
          <p:cNvSpPr/>
          <p:nvPr/>
        </p:nvSpPr>
        <p:spPr>
          <a:xfrm flipV="1">
            <a:off x="7021290" y="3688043"/>
            <a:ext cx="1323973" cy="212271"/>
          </a:xfrm>
          <a:prstGeom prst="right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3027591" y="4527323"/>
            <a:ext cx="0" cy="359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6086477" y="4527323"/>
            <a:ext cx="0" cy="359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84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49" y="1"/>
            <a:ext cx="120211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4232</TotalTime>
  <Words>543</Words>
  <Application>Microsoft Macintosh PowerPoint</Application>
  <PresentationFormat>Widescreen</PresentationFormat>
  <Paragraphs>153</Paragraphs>
  <Slides>19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Calibri</vt:lpstr>
      <vt:lpstr>Calibri Light</vt:lpstr>
      <vt:lpstr>Tahoma</vt:lpstr>
      <vt:lpstr>Arial</vt:lpstr>
      <vt:lpstr>Office Theme</vt:lpstr>
      <vt:lpstr>Text Mining: Energy Disaster Incidents   Verisk Analytics Capstone Project</vt:lpstr>
      <vt:lpstr>Agenda </vt:lpstr>
      <vt:lpstr>1. Motivation</vt:lpstr>
      <vt:lpstr>Verisk Analytics:</vt:lpstr>
      <vt:lpstr>Introduction to Project Process</vt:lpstr>
      <vt:lpstr>Approach to Data Handling</vt:lpstr>
      <vt:lpstr>Python Tools for Data Handling</vt:lpstr>
      <vt:lpstr>Data Extraction Process</vt:lpstr>
      <vt:lpstr>PowerPoint Presentation</vt:lpstr>
      <vt:lpstr>PowerPoint Presentation</vt:lpstr>
      <vt:lpstr>EXAMPLES</vt:lpstr>
      <vt:lpstr>Solution for Sample PDF file:  </vt:lpstr>
      <vt:lpstr>PowerPoint Presentation</vt:lpstr>
      <vt:lpstr>Sample Solution for HTML:</vt:lpstr>
      <vt:lpstr>Sample Solution for HTML:</vt:lpstr>
      <vt:lpstr>Sample Solution for HTML:</vt:lpstr>
      <vt:lpstr>Table of Results:</vt:lpstr>
      <vt:lpstr>Database Infrastructure Construction:</vt:lpstr>
      <vt:lpstr>Conclusion: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Mining: Energy Disaster Incidents   Verisk Analytics Capstone Project</dc:title>
  <dc:creator>Nguyen, Tai</dc:creator>
  <cp:lastModifiedBy>Nguyen, Tai</cp:lastModifiedBy>
  <cp:revision>84</cp:revision>
  <dcterms:created xsi:type="dcterms:W3CDTF">2017-10-13T20:14:40Z</dcterms:created>
  <dcterms:modified xsi:type="dcterms:W3CDTF">2017-10-16T18:47:02Z</dcterms:modified>
</cp:coreProperties>
</file>

<file path=docProps/thumbnail.jpeg>
</file>